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1D6"/>
    <a:srgbClr val="75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9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54FC-26E9-4050-93A2-C1A40C0F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AE306-E0E4-439F-B965-D6C8D1F22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E4C25-AD2F-486D-A0D0-6F87D4DA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12D1-D34E-46B7-9280-40DE031A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D28D-5C00-451F-9B8E-065DCEB4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9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9E2D-FE56-482B-B9E8-6CD92138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CF406-FAE6-4D5E-963E-A34029035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0622-AF4A-430D-A2E4-0949158C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FB23-E6FB-46EE-B534-801EE1CF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21E9-0990-485F-8AD3-4C711296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0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4C5456-0C78-4A30-B9D6-89B74C6EA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B25BF-7B34-4026-877F-BC8AA8A70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9B7-925D-4000-87DF-21714272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4152-E4CD-425F-86B9-C55FC664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8BBE-2910-47A4-ADC1-A916BF1D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27E2-CD7D-4202-8AED-2B2160E0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96CF-D549-43F9-BB59-467F146D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69859-56C5-4BD7-8F44-FF3EAB92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67A3-C078-41DB-89C7-3DA8EA2B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96224-E90D-44E7-A9C0-BFAD9664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5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9295-35E9-49EF-9000-ADE70CA8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C4A74-B726-462E-9CAC-EAFFF559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87B1-8039-4B53-855A-713D14F0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400C5-D0AA-4632-BC84-C15F30B7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3BC96-7EC7-437D-8F64-9422E8A7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8BBA-D6ED-4ECD-B749-6DECC317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DF63-085E-44CE-93DD-E9F8667BA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01764-62BC-4BD2-A909-F1EF3AA28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6C7CA-402D-480E-B8C6-43C76771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3E1A6-CE41-4142-B5DF-82B238E5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B40A9-4F9F-45A4-B1C8-66BC051F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5998-947B-464F-A756-9E3AA03C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2FAFB-A63C-4BFF-8960-2F3EB470F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59E9-ED35-4F59-8AB3-BF713787D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83926-6426-469C-BF2E-EEEDD3ECD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C10C8-238D-4CC3-9E90-EA83067D8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8829E-BAAB-4B60-9C57-BD1BC264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B45A8-D5E5-4458-9C85-85A8BC2C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F87FF-5B5C-4176-829D-E7444851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F54F-E776-4476-A5B6-84CD22E1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6AC31-B993-406B-9C59-C89DB593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4491C-DD41-428E-BDAB-67D07E81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2B3BC-28A6-4ACD-BCBB-BDE85AA0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0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A8C61-2F08-47C2-9867-48480AFB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C1177-3C88-4BC9-A63E-9F1CAABE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6F06-2462-4345-A918-AF6F5F1B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6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C6C0-EA16-4F5F-9B23-494CB953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342C-B449-4EA3-AF6A-5568D36CF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99034-EDE2-42FB-B45D-0E4207A6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A3DED-9C88-49F2-859A-FFEBF6AE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A4FBE-EAE6-47B3-B6DD-B9705965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8A405-7BB1-4A8E-B9F5-F0D74BDD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C052-9FA2-4209-BE4A-CAE90F6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D5680-875F-48B2-915A-70DF96C3A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63A1-CF23-4792-ACD3-6361E76D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9B1DF-C035-49A4-857F-0ECE1F26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A56BB-B00C-46EC-A28B-2C7FD1A0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CCB98-5EAD-4AC3-976F-952C713E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A2C54-937A-4BF6-A8DF-7860F87D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67CE-E4D9-448F-A8C1-27F90821C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3779"/>
            <a:ext cx="10515600" cy="4883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DD53-D418-4FBF-AEED-7F1E809B3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A0DCB-5053-493B-8ABD-C7ED3808B157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9398A-BABB-4365-9B6A-B242966B1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046D1-1346-4C17-83BF-3F2F650FE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32A2D-1F6E-4A6B-A9DA-8BBFC380E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59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F672CD-4CCF-42AA-B72D-2B42855E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47" y="0"/>
            <a:ext cx="12368575" cy="6963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1EF8F-072A-4D45-B510-CCE117D31EFC}"/>
              </a:ext>
            </a:extLst>
          </p:cNvPr>
          <p:cNvSpPr txBox="1"/>
          <p:nvPr/>
        </p:nvSpPr>
        <p:spPr>
          <a:xfrm>
            <a:off x="137561" y="5890845"/>
            <a:ext cx="1939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Sandy Lucev</a:t>
            </a:r>
          </a:p>
          <a:p>
            <a:r>
              <a:rPr lang="en-US" dirty="0"/>
              <a:t>Final Presentation</a:t>
            </a:r>
          </a:p>
          <a:p>
            <a:r>
              <a:rPr lang="en-US" dirty="0"/>
              <a:t>5/23/2020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B854AB-60BB-4506-A79A-4F2223AF3900}"/>
              </a:ext>
            </a:extLst>
          </p:cNvPr>
          <p:cNvSpPr/>
          <p:nvPr/>
        </p:nvSpPr>
        <p:spPr>
          <a:xfrm>
            <a:off x="2301568" y="1019906"/>
            <a:ext cx="7566143" cy="580293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Automating Medical / RX Claims Matching</a:t>
            </a:r>
          </a:p>
        </p:txBody>
      </p:sp>
    </p:spTree>
    <p:extLst>
      <p:ext uri="{BB962C8B-B14F-4D97-AF65-F5344CB8AC3E}">
        <p14:creationId xmlns:p14="http://schemas.microsoft.com/office/powerpoint/2010/main" val="35279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1428-DECD-46A0-990D-F4C3BE2A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Claims Matching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DBD9-94C2-473D-AE63-C377D4CD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69" y="1542311"/>
            <a:ext cx="8141677" cy="4691435"/>
          </a:xfrm>
        </p:spPr>
        <p:txBody>
          <a:bodyPr>
            <a:normAutofit/>
          </a:bodyPr>
          <a:lstStyle/>
          <a:p>
            <a:r>
              <a:rPr lang="en-US" sz="1800" dirty="0"/>
              <a:t>Complex – Unstructured Files</a:t>
            </a:r>
          </a:p>
          <a:p>
            <a:pPr lvl="1"/>
            <a:r>
              <a:rPr lang="en-US" sz="1800" dirty="0"/>
              <a:t>Files come in ~20 different formats</a:t>
            </a:r>
          </a:p>
          <a:p>
            <a:pPr lvl="1"/>
            <a:r>
              <a:rPr lang="en-US" sz="1800" dirty="0"/>
              <a:t>Each file may have 100,000 lines of data (we may need to merge 3-6 files each go)</a:t>
            </a:r>
          </a:p>
          <a:p>
            <a:r>
              <a:rPr lang="en-US" sz="1800" dirty="0"/>
              <a:t>Manual </a:t>
            </a:r>
          </a:p>
          <a:p>
            <a:pPr lvl="1"/>
            <a:r>
              <a:rPr lang="en-US" sz="1800" dirty="0"/>
              <a:t>Consolidating through excel results in </a:t>
            </a:r>
            <a:r>
              <a:rPr lang="en-US" sz="1800" b="1" dirty="0"/>
              <a:t>excel crashing</a:t>
            </a:r>
          </a:p>
          <a:p>
            <a:pPr lvl="1"/>
            <a:r>
              <a:rPr lang="en-US" sz="1800" dirty="0"/>
              <a:t>Is more prone to human error</a:t>
            </a:r>
          </a:p>
          <a:p>
            <a:r>
              <a:rPr lang="en-US" sz="1800" dirty="0"/>
              <a:t>Time consuming</a:t>
            </a:r>
          </a:p>
          <a:p>
            <a:pPr lvl="1"/>
            <a:r>
              <a:rPr lang="en-US" sz="1800" dirty="0" err="1"/>
              <a:t>Avg</a:t>
            </a:r>
            <a:r>
              <a:rPr lang="en-US" sz="1800" dirty="0"/>
              <a:t> turn around time is 2 hours for 1 client with 3 years of data. We collect 1,400 excels in 4 month timeframe and need to repeat process for ~300 clients.</a:t>
            </a:r>
          </a:p>
          <a:p>
            <a:r>
              <a:rPr lang="en-US" sz="1800" dirty="0"/>
              <a:t>Requires extensive peer review</a:t>
            </a:r>
          </a:p>
          <a:p>
            <a:r>
              <a:rPr lang="en-US" sz="1800" dirty="0"/>
              <a:t>Compliance - High risk with PHI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69B6B-9F5C-4924-B45D-50E7E69E6005}"/>
              </a:ext>
            </a:extLst>
          </p:cNvPr>
          <p:cNvSpPr/>
          <p:nvPr/>
        </p:nvSpPr>
        <p:spPr>
          <a:xfrm>
            <a:off x="8827477" y="1542311"/>
            <a:ext cx="2242038" cy="40232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Stop </a:t>
            </a:r>
            <a:r>
              <a:rPr lang="en-US" b="1" dirty="0">
                <a:solidFill>
                  <a:schemeClr val="tx1"/>
                </a:solidFill>
              </a:rPr>
              <a:t>Loss Claims Matching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Average TAT ~2hours</a:t>
            </a:r>
          </a:p>
        </p:txBody>
      </p:sp>
    </p:spTree>
    <p:extLst>
      <p:ext uri="{BB962C8B-B14F-4D97-AF65-F5344CB8AC3E}">
        <p14:creationId xmlns:p14="http://schemas.microsoft.com/office/powerpoint/2010/main" val="306426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C84C-D27D-4039-9650-43C2AEF0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/ Rx Claim 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E909C8-1154-404C-88A5-FAA94E7EB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t="43546" r="5664" b="17493"/>
          <a:stretch/>
        </p:blipFill>
        <p:spPr>
          <a:xfrm>
            <a:off x="188919" y="4368248"/>
            <a:ext cx="6076951" cy="1714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0D9433-AC8B-4661-B559-1CE86375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" t="44487" r="7657" b="29901"/>
          <a:stretch/>
        </p:blipFill>
        <p:spPr>
          <a:xfrm>
            <a:off x="191964" y="1458702"/>
            <a:ext cx="6076951" cy="1002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CB398-E2EE-4745-BAA9-FAA2593A0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4" t="31911" r="18720" b="39094"/>
          <a:stretch/>
        </p:blipFill>
        <p:spPr>
          <a:xfrm>
            <a:off x="188919" y="2850458"/>
            <a:ext cx="6170822" cy="128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4E12A-408E-49C5-8C2D-7D2EA217E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02" t="15339" r="14254" b="35376"/>
          <a:stretch/>
        </p:blipFill>
        <p:spPr>
          <a:xfrm>
            <a:off x="6543244" y="891235"/>
            <a:ext cx="4731425" cy="2981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5ED693-75C0-474F-A114-F41761324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82" t="20215" r="3149" b="29472"/>
          <a:stretch/>
        </p:blipFill>
        <p:spPr>
          <a:xfrm>
            <a:off x="6605954" y="4058543"/>
            <a:ext cx="4747846" cy="250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0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8D0-6493-4DC6-B980-0262F888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Automation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34E9A-6E59-438D-A7F4-C881ACEB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3" y="1157592"/>
            <a:ext cx="9089136" cy="2658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F709B-A3A7-4FCC-8F1E-F21E787E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3891341"/>
            <a:ext cx="7539223" cy="28435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32E71-DC8B-4E1F-B43F-41A11A2CC2AA}"/>
              </a:ext>
            </a:extLst>
          </p:cNvPr>
          <p:cNvSpPr/>
          <p:nvPr/>
        </p:nvSpPr>
        <p:spPr>
          <a:xfrm>
            <a:off x="9671538" y="1157592"/>
            <a:ext cx="2242038" cy="495306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Eliminate running files through Excel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Avoid excel crashing with large data sets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Improve TAT from 2 hours to less than 5 min. 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Complex files from ~3 days to 15 min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~150k savings in 4months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E411DF-24F7-4395-A35E-71C163AE7CD0}"/>
              </a:ext>
            </a:extLst>
          </p:cNvPr>
          <p:cNvSpPr/>
          <p:nvPr/>
        </p:nvSpPr>
        <p:spPr>
          <a:xfrm>
            <a:off x="4554415" y="1358410"/>
            <a:ext cx="2242039" cy="259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Eliminate excel process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7DA462-E2CB-4D12-9884-B88DF6ED9473}"/>
              </a:ext>
            </a:extLst>
          </p:cNvPr>
          <p:cNvSpPr/>
          <p:nvPr/>
        </p:nvSpPr>
        <p:spPr>
          <a:xfrm>
            <a:off x="4400550" y="2470639"/>
            <a:ext cx="2545374" cy="1345224"/>
          </a:xfrm>
          <a:prstGeom prst="ellipse">
            <a:avLst/>
          </a:prstGeom>
          <a:noFill/>
          <a:ln w="38100">
            <a:solidFill>
              <a:srgbClr val="84A1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5E2DB-007A-4E61-927A-1C2934A7FDEA}"/>
              </a:ext>
            </a:extLst>
          </p:cNvPr>
          <p:cNvSpPr/>
          <p:nvPr/>
        </p:nvSpPr>
        <p:spPr>
          <a:xfrm>
            <a:off x="5521569" y="4756637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C1E74-91FB-4083-A7AD-BB6F0B6B6D4F}"/>
              </a:ext>
            </a:extLst>
          </p:cNvPr>
          <p:cNvSpPr/>
          <p:nvPr/>
        </p:nvSpPr>
        <p:spPr>
          <a:xfrm>
            <a:off x="5521569" y="5657848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A686AA-BD35-4EDA-95A2-B916A516FF2E}"/>
              </a:ext>
            </a:extLst>
          </p:cNvPr>
          <p:cNvSpPr/>
          <p:nvPr/>
        </p:nvSpPr>
        <p:spPr>
          <a:xfrm>
            <a:off x="5521569" y="6559059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4A098-4025-4426-AD81-13B0941390D7}"/>
              </a:ext>
            </a:extLst>
          </p:cNvPr>
          <p:cNvSpPr/>
          <p:nvPr/>
        </p:nvSpPr>
        <p:spPr>
          <a:xfrm>
            <a:off x="7019193" y="1981574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051389-AE79-4E8D-B751-2F8B90C6C4BB}"/>
              </a:ext>
            </a:extLst>
          </p:cNvPr>
          <p:cNvSpPr/>
          <p:nvPr/>
        </p:nvSpPr>
        <p:spPr>
          <a:xfrm>
            <a:off x="7019193" y="2748901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3965E-74B2-4355-BBBE-6C31DDD18A8C}"/>
              </a:ext>
            </a:extLst>
          </p:cNvPr>
          <p:cNvSpPr/>
          <p:nvPr/>
        </p:nvSpPr>
        <p:spPr>
          <a:xfrm>
            <a:off x="7035723" y="3629290"/>
            <a:ext cx="668216" cy="175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3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AEF3-DBC4-485A-ABB3-EE78CE2E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Tools /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D9A5-3E21-48C1-B70B-19BEAA00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/ Libraries used:</a:t>
            </a:r>
          </a:p>
          <a:p>
            <a:pPr lvl="1"/>
            <a:r>
              <a:rPr lang="en-US" dirty="0"/>
              <a:t>GLOB - Import files / sheets</a:t>
            </a:r>
          </a:p>
          <a:p>
            <a:pPr lvl="1"/>
            <a:r>
              <a:rPr lang="en-US" dirty="0"/>
              <a:t>PANDAS - Clean / transform data </a:t>
            </a:r>
          </a:p>
          <a:p>
            <a:pPr lvl="1"/>
            <a:r>
              <a:rPr lang="en-US" dirty="0"/>
              <a:t>XLRD / OPENPYXL - Write into files</a:t>
            </a:r>
          </a:p>
          <a:p>
            <a:pPr lvl="1"/>
            <a:r>
              <a:rPr lang="en-US" dirty="0"/>
              <a:t>RE – Machine Learning library to read all text in files</a:t>
            </a:r>
          </a:p>
          <a:p>
            <a:pPr lvl="1"/>
            <a:r>
              <a:rPr lang="en-US" dirty="0" err="1"/>
              <a:t>WordCloud</a:t>
            </a:r>
            <a:r>
              <a:rPr lang="en-US" dirty="0"/>
              <a:t> – Matplotlib- visualization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Process:</a:t>
            </a:r>
          </a:p>
          <a:p>
            <a:pPr lvl="1"/>
            <a:r>
              <a:rPr lang="en-US" dirty="0"/>
              <a:t>Import all files</a:t>
            </a:r>
          </a:p>
          <a:p>
            <a:pPr lvl="1"/>
            <a:r>
              <a:rPr lang="en-US" dirty="0"/>
              <a:t>Merge all files into 1 data frame</a:t>
            </a:r>
          </a:p>
          <a:p>
            <a:pPr lvl="1"/>
            <a:r>
              <a:rPr lang="en-US" dirty="0"/>
              <a:t>Machine learning to identify data header</a:t>
            </a:r>
          </a:p>
          <a:p>
            <a:pPr lvl="1"/>
            <a:r>
              <a:rPr lang="en-US" dirty="0"/>
              <a:t>User Input to  identify Unique Match (i.e. SSN, EE ID, Member ID)</a:t>
            </a:r>
          </a:p>
          <a:p>
            <a:pPr lvl="1"/>
            <a:r>
              <a:rPr lang="en-US" dirty="0"/>
              <a:t>Writes data back into each excel file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F9C58990-C8B5-47B7-AE3E-D461C55F3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6731" y="826477"/>
            <a:ext cx="3409794" cy="34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5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E1C2-47F1-4635-8B55-F5897FC2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05AB8-569F-4E58-95F3-78AC1EABF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sample Machine Learning was able to create </a:t>
            </a:r>
            <a:r>
              <a:rPr lang="en-US" dirty="0" err="1"/>
              <a:t>Wordcloud</a:t>
            </a:r>
            <a:r>
              <a:rPr lang="en-US" dirty="0"/>
              <a:t> to show which words reoccurred the most. *testing data does not include client PHI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8D9B3-AC3D-499C-94C8-E71AD4193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7" t="39535" r="54423" b="24777"/>
          <a:stretch/>
        </p:blipFill>
        <p:spPr>
          <a:xfrm>
            <a:off x="1318845" y="2219352"/>
            <a:ext cx="4913234" cy="37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3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5E39-DE49-477B-B21D-6A271A55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D0CC3-BDC8-426D-AA54-EB6C3761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Working on </a:t>
            </a:r>
            <a:r>
              <a:rPr lang="en-US" dirty="0" err="1"/>
              <a:t>PyInstaller</a:t>
            </a:r>
            <a:r>
              <a:rPr lang="en-US" dirty="0"/>
              <a:t> to create an .exe file for users. </a:t>
            </a:r>
          </a:p>
          <a:p>
            <a:pPr lvl="1"/>
            <a:r>
              <a:rPr lang="en-US" dirty="0" err="1"/>
              <a:t>Pyinstaller</a:t>
            </a:r>
            <a:r>
              <a:rPr lang="en-US" dirty="0"/>
              <a:t> does not accept /read .sav files</a:t>
            </a:r>
          </a:p>
          <a:p>
            <a:pPr lvl="1"/>
            <a:r>
              <a:rPr lang="en-US" dirty="0"/>
              <a:t>GUI creation for input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65DDB5-E806-4D70-BC10-ED95519921E2}"/>
              </a:ext>
            </a:extLst>
          </p:cNvPr>
          <p:cNvSpPr txBox="1">
            <a:spLocks/>
          </p:cNvSpPr>
          <p:nvPr/>
        </p:nvSpPr>
        <p:spPr>
          <a:xfrm>
            <a:off x="5348654" y="4080941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3460E3-9742-40A4-A1F1-F5F1C576CC0C}"/>
              </a:ext>
            </a:extLst>
          </p:cNvPr>
          <p:cNvCxnSpPr>
            <a:cxnSpLocks/>
          </p:cNvCxnSpPr>
          <p:nvPr/>
        </p:nvCxnSpPr>
        <p:spPr>
          <a:xfrm flipV="1">
            <a:off x="3127248" y="3735370"/>
            <a:ext cx="61539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98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06A1-7377-4EC5-B82A-A23F831F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94CF-BA9D-427F-9376-527BF6F18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83"/>
            <a:ext cx="5257800" cy="40894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 you Svetlana and TAs for all the support, long hours, patience, and love for teaching!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Hope to keep in touch with you all.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Its been a journey… we made it!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Congrats to fellow classmates!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It’s been fun!!!!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73B17-211A-4DD2-AB1B-06D9186E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06" y="133195"/>
            <a:ext cx="4948540" cy="329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BF4CF-4BE8-430B-9AE6-A6A298F07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8" t="19357" r="3257" b="13413"/>
          <a:stretch/>
        </p:blipFill>
        <p:spPr>
          <a:xfrm>
            <a:off x="6096000" y="3660931"/>
            <a:ext cx="5438076" cy="31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4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4656</TotalTime>
  <Words>355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Candara</vt:lpstr>
      <vt:lpstr>Office Theme</vt:lpstr>
      <vt:lpstr>PowerPoint Presentation</vt:lpstr>
      <vt:lpstr>Current Claims Matching Process</vt:lpstr>
      <vt:lpstr>Medical / Rx Claim Files</vt:lpstr>
      <vt:lpstr>Opportunity for Automation </vt:lpstr>
      <vt:lpstr>Automation Tools / Code</vt:lpstr>
      <vt:lpstr>Wordcloud Visualization </vt:lpstr>
      <vt:lpstr>Deployment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 Lucev</dc:creator>
  <cp:lastModifiedBy>Sandy Lucev</cp:lastModifiedBy>
  <cp:revision>17</cp:revision>
  <dcterms:created xsi:type="dcterms:W3CDTF">2020-05-22T19:20:44Z</dcterms:created>
  <dcterms:modified xsi:type="dcterms:W3CDTF">2020-05-26T13:58:48Z</dcterms:modified>
</cp:coreProperties>
</file>